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48"/>
  </p:notesMasterIdLst>
  <p:sldIdLst>
    <p:sldId id="294" r:id="rId6"/>
    <p:sldId id="286" r:id="rId7"/>
    <p:sldId id="290" r:id="rId8"/>
    <p:sldId id="291" r:id="rId9"/>
    <p:sldId id="284" r:id="rId10"/>
    <p:sldId id="288" r:id="rId11"/>
    <p:sldId id="295" r:id="rId12"/>
    <p:sldId id="296" r:id="rId13"/>
    <p:sldId id="292" r:id="rId14"/>
    <p:sldId id="293" r:id="rId15"/>
    <p:sldId id="285" r:id="rId16"/>
    <p:sldId id="302" r:id="rId17"/>
    <p:sldId id="298" r:id="rId18"/>
    <p:sldId id="299" r:id="rId19"/>
    <p:sldId id="300" r:id="rId20"/>
    <p:sldId id="301" r:id="rId21"/>
    <p:sldId id="303" r:id="rId22"/>
    <p:sldId id="297" r:id="rId23"/>
    <p:sldId id="327" r:id="rId24"/>
    <p:sldId id="328" r:id="rId25"/>
    <p:sldId id="329" r:id="rId26"/>
    <p:sldId id="305" r:id="rId27"/>
    <p:sldId id="306" r:id="rId28"/>
    <p:sldId id="307" r:id="rId29"/>
    <p:sldId id="308" r:id="rId30"/>
    <p:sldId id="309" r:id="rId31"/>
    <p:sldId id="310" r:id="rId32"/>
    <p:sldId id="313" r:id="rId33"/>
    <p:sldId id="318" r:id="rId34"/>
    <p:sldId id="319" r:id="rId35"/>
    <p:sldId id="314" r:id="rId36"/>
    <p:sldId id="320" r:id="rId37"/>
    <p:sldId id="315" r:id="rId38"/>
    <p:sldId id="321" r:id="rId39"/>
    <p:sldId id="316" r:id="rId40"/>
    <p:sldId id="311" r:id="rId41"/>
    <p:sldId id="312" r:id="rId42"/>
    <p:sldId id="322" r:id="rId43"/>
    <p:sldId id="323" r:id="rId44"/>
    <p:sldId id="324" r:id="rId45"/>
    <p:sldId id="325" r:id="rId46"/>
    <p:sldId id="326" r:id="rId47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</p14:sldIdLst>
        </p14:section>
        <p14:section name="Efficacité" id="{5C2EA9D5-F9C6-4439-9CC4-073BB7FDC3DD}">
          <p14:sldIdLst>
            <p14:sldId id="302"/>
            <p14:sldId id="298"/>
            <p14:sldId id="299"/>
            <p14:sldId id="300"/>
            <p14:sldId id="301"/>
            <p14:sldId id="303"/>
            <p14:sldId id="297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05"/>
            <p14:sldId id="306"/>
            <p14:sldId id="307"/>
            <p14:sldId id="308"/>
            <p14:sldId id="309"/>
            <p14:sldId id="310"/>
          </p14:sldIdLst>
        </p14:section>
        <p14:section name="Coûts - Temps de calcul" id="{1A0553EE-DFC9-45C6-9FBC-16EE36ADE1DC}">
          <p14:sldIdLst>
            <p14:sldId id="313"/>
            <p14:sldId id="318"/>
            <p14:sldId id="319"/>
            <p14:sldId id="314"/>
            <p14:sldId id="320"/>
            <p14:sldId id="315"/>
            <p14:sldId id="321"/>
            <p14:sldId id="316"/>
          </p14:sldIdLst>
        </p14:section>
        <p14:section name="Coûts - Temps d'annotation" id="{646CFE58-7E83-42B3-8AA3-0D60B064C0CC}">
          <p14:sldIdLst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</p14:sldIdLst>
        </p14:section>
        <p14:section name="Coûts - Estimation globale" id="{E5B43DDA-94EA-44ED-9716-9A57EFD0B542}">
          <p14:sldIdLst>
            <p14:sldId id="323"/>
          </p14:sldIdLst>
        </p14:section>
        <p14:section name="Pertinence" id="{C2E0B7B2-EBE9-46BA-A142-9D0A35AB316B}">
          <p14:sldIdLst>
            <p14:sldId id="324"/>
          </p14:sldIdLst>
        </p14:section>
        <p14:section name="Rentabilité" id="{D3252C4C-EAAB-444C-A54E-DF10D7D135E4}">
          <p14:sldIdLst>
            <p14:sldId id="325"/>
          </p14:sldIdLst>
        </p14:section>
        <p14:section name="Erreur" id="{175CF1D7-69D0-48B9-A744-CF83C72326BF}">
          <p14:sldIdLst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0CFF"/>
    <a:srgbClr val="5B9AD4"/>
    <a:srgbClr val="EC792A"/>
    <a:srgbClr val="FFC000"/>
    <a:srgbClr val="FBE5D6"/>
    <a:srgbClr val="FFF2CC"/>
    <a:srgbClr val="DAE3F3"/>
    <a:srgbClr val="5B9BD5"/>
    <a:srgbClr val="A0A0A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96" autoAdjust="0"/>
    <p:restoredTop sz="85952" autoAdjust="0"/>
  </p:normalViewPr>
  <p:slideViewPr>
    <p:cSldViewPr snapToGrid="0">
      <p:cViewPr varScale="1">
        <p:scale>
          <a:sx n="99" d="100"/>
          <a:sy n="99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15/05/2023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0" y="428238"/>
            <a:ext cx="11375159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etude-efficacite-evolution-moyenne-1preprocessing-par-iteration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0" y="428238"/>
            <a:ext cx="11497079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35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etude-efficacite-evolution-moyenne-2vectorization-par-iteration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0" y="428238"/>
            <a:ext cx="11497079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04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etude-efficacite-evolution-moyenne-3clustering-par-iteration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0" y="428238"/>
            <a:ext cx="11497079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32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etude-efficacite-evolution-moyenne-4sampling-par-iteration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0" y="428238"/>
            <a:ext cx="11497079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42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72" y="428238"/>
            <a:ext cx="11457455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/>
          <p:cNvGrpSpPr/>
          <p:nvPr/>
        </p:nvGrpSpPr>
        <p:grpSpPr>
          <a:xfrm>
            <a:off x="-5279163" y="-2572524"/>
            <a:ext cx="22750316" cy="12003048"/>
            <a:chOff x="-5279163" y="-2572524"/>
            <a:chExt cx="22750316" cy="12003048"/>
          </a:xfrm>
        </p:grpSpPr>
        <p:sp>
          <p:nvSpPr>
            <p:cNvPr id="19" name="ZoneTexte 18"/>
            <p:cNvSpPr txBox="1"/>
            <p:nvPr/>
          </p:nvSpPr>
          <p:spPr>
            <a:xfrm>
              <a:off x="-4700533" y="-25187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6700926" y="-25187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-4700533" y="3539929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6700926" y="3539929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79163" y="-2572524"/>
              <a:ext cx="11497079" cy="6001524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074" y="-2572524"/>
              <a:ext cx="11497079" cy="6001524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073" y="3429000"/>
              <a:ext cx="11497079" cy="6001524"/>
            </a:xfrm>
            <a:prstGeom prst="rect">
              <a:avLst/>
            </a:prstGeom>
          </p:spPr>
        </p:pic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79163" y="3429000"/>
              <a:ext cx="11497079" cy="6001524"/>
            </a:xfrm>
            <a:prstGeom prst="rect">
              <a:avLst/>
            </a:prstGeom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52622"/>
            <a:ext cx="11414783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52622"/>
            <a:ext cx="11414783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52622"/>
            <a:ext cx="11414783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etude-efficience-evolution-moyenne-1preprocessing-par-vmeasure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16" y="428238"/>
            <a:ext cx="11515367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25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etude-efficience-evolution-moyenne-2vectorization-par-vmeasure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16" y="428238"/>
            <a:ext cx="11515367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20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etude-efficience-evolution-moyenne-3clustering-par-vmeasure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16" y="428238"/>
            <a:ext cx="11515367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35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etude-efficience-evolution-moyenne-4sampling-par-vmeasure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16" y="428238"/>
            <a:ext cx="11515367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54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16" y="428238"/>
            <a:ext cx="11515367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-5300830" y="-2572524"/>
            <a:ext cx="22911846" cy="12003048"/>
            <a:chOff x="-5300830" y="-2572524"/>
            <a:chExt cx="22911846" cy="12003048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97451" y="-2572524"/>
              <a:ext cx="11515367" cy="6001524"/>
            </a:xfrm>
            <a:prstGeom prst="rect">
              <a:avLst/>
            </a:prstGeom>
          </p:spPr>
        </p:pic>
        <p:sp>
          <p:nvSpPr>
            <p:cNvPr id="19" name="ZoneTexte 18"/>
            <p:cNvSpPr txBox="1"/>
            <p:nvPr/>
          </p:nvSpPr>
          <p:spPr>
            <a:xfrm>
              <a:off x="5358034" y="-25187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16813600" y="-25187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5358034" y="3482779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16813600" y="349262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649" y="-2540713"/>
              <a:ext cx="11515367" cy="6001524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2270" y="3413095"/>
              <a:ext cx="11515367" cy="6001524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00830" y="3429000"/>
              <a:ext cx="11515367" cy="6001524"/>
            </a:xfrm>
            <a:prstGeom prst="rect">
              <a:avLst/>
            </a:prstGeom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etude-temps-calcul-analyse-facteurs-1prep</a:t>
            </a: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0" y="181349"/>
            <a:ext cx="11375159" cy="649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58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2" y="452622"/>
            <a:ext cx="11335535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etude-temps-calcul-analyse-facteurs-2vect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-6261389" y="1152897"/>
            <a:ext cx="22750318" cy="6495302"/>
            <a:chOff x="-6261389" y="1152897"/>
            <a:chExt cx="22750318" cy="6495302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61389" y="1152898"/>
              <a:ext cx="11375159" cy="6495301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3770" y="1152897"/>
              <a:ext cx="11375159" cy="6495301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-5595716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5779443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9307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2" y="452622"/>
            <a:ext cx="11335535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etude-temps-calcul-analyse-facteurs-3clust</a:t>
            </a:r>
            <a:endParaRPr lang="fr-FR" dirty="0"/>
          </a:p>
        </p:txBody>
      </p:sp>
      <p:grpSp>
        <p:nvGrpSpPr>
          <p:cNvPr id="18" name="Groupe 17"/>
          <p:cNvGrpSpPr/>
          <p:nvPr/>
        </p:nvGrpSpPr>
        <p:grpSpPr>
          <a:xfrm>
            <a:off x="-6081127" y="1234105"/>
            <a:ext cx="19142900" cy="20574000"/>
            <a:chOff x="-6081127" y="1234105"/>
            <a:chExt cx="19142900" cy="20574000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324" y="1234105"/>
              <a:ext cx="9571449" cy="6858000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-5595716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4053138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81125" y="1234105"/>
              <a:ext cx="9571449" cy="6858000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81126" y="8092105"/>
              <a:ext cx="9571449" cy="6858000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324" y="8092105"/>
              <a:ext cx="9571449" cy="6858000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81127" y="14950105"/>
              <a:ext cx="9571449" cy="6858000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324" y="14950105"/>
              <a:ext cx="9571449" cy="6858000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-5595716" y="8168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3962023" y="8168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-5595716" y="15026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(5)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3990569" y="1499802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(6)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82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36" y="428238"/>
            <a:ext cx="11576328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etude-temps-calcul-analyse-facteurs-4samp</a:t>
            </a:r>
            <a:endParaRPr lang="fr-FR" dirty="0"/>
          </a:p>
        </p:txBody>
      </p:sp>
      <p:grpSp>
        <p:nvGrpSpPr>
          <p:cNvPr id="20" name="Groupe 19"/>
          <p:cNvGrpSpPr/>
          <p:nvPr/>
        </p:nvGrpSpPr>
        <p:grpSpPr>
          <a:xfrm>
            <a:off x="-6321577" y="1234105"/>
            <a:ext cx="19060988" cy="13716000"/>
            <a:chOff x="-6321577" y="1234105"/>
            <a:chExt cx="19060988" cy="13716000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321577" y="1234105"/>
              <a:ext cx="9530494" cy="6858000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-5576666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953828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-5576666" y="8168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3953828" y="8168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917" y="1234105"/>
              <a:ext cx="9473633" cy="6858000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311688" y="8092105"/>
              <a:ext cx="9520605" cy="6858000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917" y="8092105"/>
              <a:ext cx="9530494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71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2" y="452622"/>
            <a:ext cx="11335535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0" y="452622"/>
            <a:ext cx="11497079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2" y="452622"/>
            <a:ext cx="11335535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Props1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9E26E5CA-CAB6-415E-9F4D-BF32128A4C41}">
  <ds:schemaRefs>
    <ds:schemaRef ds:uri="http://schemas.microsoft.com/office/2006/documentManagement/types"/>
    <ds:schemaRef ds:uri="http://schemas.microsoft.com/sharepoint/v3"/>
    <ds:schemaRef ds:uri="http://www.w3.org/XML/1998/namespace"/>
    <ds:schemaRef ds:uri="http://purl.org/dc/dcmitype/"/>
    <ds:schemaRef ds:uri="2b52a666-ab53-48a6-8fbf-d51db1c594af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sharepoint/v4"/>
    <ds:schemaRef ds:uri="2166c306-a4c3-4b86-9b8e-bb6ffc8b08cb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15988</TotalTime>
  <Words>171</Words>
  <Application>Microsoft Office PowerPoint</Application>
  <PresentationFormat>Grand écran</PresentationFormat>
  <Paragraphs>82</Paragraphs>
  <Slides>42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51" baseType="lpstr">
      <vt:lpstr>Arial</vt:lpstr>
      <vt:lpstr>Calibri</vt:lpstr>
      <vt:lpstr>Helvetica Light</vt:lpstr>
      <vt:lpstr>Segoe UI</vt:lpstr>
      <vt:lpstr>Segoe UI Light</vt:lpstr>
      <vt:lpstr>Swis721 BT Roman</vt:lpstr>
      <vt:lpstr>Swis721 Lt BT</vt:lpstr>
      <vt:lpstr>Wingdings 3</vt:lpstr>
      <vt:lpstr>THEME-PPT-2021</vt:lpstr>
      <vt:lpstr>PhD report &gt; Figures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etude-efficacite-evolution-moyenne-0par-iteration</vt:lpstr>
      <vt:lpstr>etude-efficacite-evolution-moyenne-1preprocessing-par-iteration</vt:lpstr>
      <vt:lpstr>etude-efficacite-evolution-moyenne-2vectorization-par-iteration</vt:lpstr>
      <vt:lpstr>etude-efficacite-evolution-moyenne-3clustering-par-iteration</vt:lpstr>
      <vt:lpstr>etude-efficacite-evolution-moyenne-4sampling-par-iteration</vt:lpstr>
      <vt:lpstr>etude-efficacite-evolution-moyenne-5best-par-iteration</vt:lpstr>
      <vt:lpstr>etude-efficacite-evolution-moyenne-par-iteration-par-facteur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etude-efficience-evolution-moyenne-1preprocessing-par-vmeasure</vt:lpstr>
      <vt:lpstr>etude-efficience-evolution-moyenne-2vectorization-par-vmeasure</vt:lpstr>
      <vt:lpstr>etude-efficience-evolution-moyenne-3clustering-par-vmeasure</vt:lpstr>
      <vt:lpstr>etude-efficience-evolution-moyenne-4sampling-par-vmeasure</vt:lpstr>
      <vt:lpstr>etude-efficacite-evolution-moyenne-5best-par-vmeasure</vt:lpstr>
      <vt:lpstr>etude-efficience-evolution-moyenne-par-vmeasure-par-facteur</vt:lpstr>
      <vt:lpstr>etude-temps-calcul-analyse-facteurs-1prep</vt:lpstr>
      <vt:lpstr>etude-temps-calcul-modelisation-1prep</vt:lpstr>
      <vt:lpstr>etude-temps-calcul-analyse-facteurs-2vect</vt:lpstr>
      <vt:lpstr>etude-temps-calcul-modelisation-2-vect</vt:lpstr>
      <vt:lpstr>etude-temps-calcul-analyse-facteurs-3clust</vt:lpstr>
      <vt:lpstr>etude-temps-calcul-modelisation-3-clust</vt:lpstr>
      <vt:lpstr>etude-temps-calcul-analyse-facteurs-4samp</vt:lpstr>
      <vt:lpstr>etude-temps-calcul-modelisation-4-samp</vt:lpstr>
      <vt:lpstr>etude-temps-annotation-1-modelisation-temps</vt:lpstr>
      <vt:lpstr>etude-temps-annotation-3-etude-de-cas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483</cp:revision>
  <dcterms:created xsi:type="dcterms:W3CDTF">2020-05-13T12:32:19Z</dcterms:created>
  <dcterms:modified xsi:type="dcterms:W3CDTF">2023-05-15T14:33:14Z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